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sldIdLst>
    <p:sldId id="256" r:id="rId5"/>
    <p:sldId id="267" r:id="rId6"/>
    <p:sldId id="292" r:id="rId7"/>
    <p:sldId id="268" r:id="rId8"/>
    <p:sldId id="281" r:id="rId9"/>
    <p:sldId id="282" r:id="rId10"/>
    <p:sldId id="283" r:id="rId11"/>
    <p:sldId id="284" r:id="rId12"/>
    <p:sldId id="285" r:id="rId13"/>
    <p:sldId id="286" r:id="rId14"/>
    <p:sldId id="259" r:id="rId15"/>
    <p:sldId id="294" r:id="rId16"/>
    <p:sldId id="295" r:id="rId17"/>
    <p:sldId id="296" r:id="rId18"/>
    <p:sldId id="293" r:id="rId19"/>
    <p:sldId id="269" r:id="rId20"/>
    <p:sldId id="266" r:id="rId21"/>
    <p:sldId id="270" r:id="rId22"/>
    <p:sldId id="258" r:id="rId23"/>
    <p:sldId id="271" r:id="rId24"/>
    <p:sldId id="260" r:id="rId25"/>
    <p:sldId id="287" r:id="rId26"/>
    <p:sldId id="288" r:id="rId27"/>
    <p:sldId id="289" r:id="rId28"/>
    <p:sldId id="290" r:id="rId29"/>
    <p:sldId id="261" r:id="rId30"/>
    <p:sldId id="272" r:id="rId31"/>
    <p:sldId id="262" r:id="rId32"/>
    <p:sldId id="273" r:id="rId33"/>
    <p:sldId id="291" r:id="rId34"/>
    <p:sldId id="263" r:id="rId35"/>
    <p:sldId id="275" r:id="rId36"/>
    <p:sldId id="274" r:id="rId37"/>
    <p:sldId id="276" r:id="rId38"/>
    <p:sldId id="277" r:id="rId39"/>
    <p:sldId id="265" r:id="rId40"/>
    <p:sldId id="278" r:id="rId41"/>
    <p:sldId id="279" r:id="rId42"/>
    <p:sldId id="28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9BA05-10CD-49FE-8A5C-C09EADD0C82A}" v="24" dt="2024-10-16T05:29:14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36" d="100"/>
          <a:sy n="36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74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94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0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10/16/2024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0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6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37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6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2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5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4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21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logo with hands and a flower&#10;&#10;Description automatically generated">
            <a:extLst>
              <a:ext uri="{FF2B5EF4-FFF2-40B4-BE49-F238E27FC236}">
                <a16:creationId xmlns:a16="http://schemas.microsoft.com/office/drawing/2014/main" id="{02BA2018-6DB2-2E8B-E381-26F5055D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3409"/>
          <a:stretch/>
        </p:blipFill>
        <p:spPr>
          <a:xfrm rot="13860739">
            <a:off x="7780048" y="-1543977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6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in a black shirt and tie&#10;&#10;Description automatically generated">
            <a:extLst>
              <a:ext uri="{FF2B5EF4-FFF2-40B4-BE49-F238E27FC236}">
                <a16:creationId xmlns:a16="http://schemas.microsoft.com/office/drawing/2014/main" id="{32404137-73B7-B7C9-A518-1FC4CF3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1" r="1" b="3058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18BD60-F095-85C4-35F1-4FF8B5DEA8CE}"/>
              </a:ext>
            </a:extLst>
          </p:cNvPr>
          <p:cNvSpPr txBox="1">
            <a:spLocks/>
          </p:cNvSpPr>
          <p:nvPr/>
        </p:nvSpPr>
        <p:spPr>
          <a:xfrm>
            <a:off x="824301" y="1147762"/>
            <a:ext cx="6264019" cy="275748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manager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2B3E885-261A-A62E-891F-5483D63C1105}"/>
              </a:ext>
            </a:extLst>
          </p:cNvPr>
          <p:cNvSpPr txBox="1">
            <a:spLocks/>
          </p:cNvSpPr>
          <p:nvPr/>
        </p:nvSpPr>
        <p:spPr>
          <a:xfrm>
            <a:off x="1313507" y="3556000"/>
            <a:ext cx="5271804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Ryan</a:t>
            </a:r>
          </a:p>
        </p:txBody>
      </p:sp>
    </p:spTree>
    <p:extLst>
      <p:ext uri="{BB962C8B-B14F-4D97-AF65-F5344CB8AC3E}">
        <p14:creationId xmlns:p14="http://schemas.microsoft.com/office/powerpoint/2010/main" val="340818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814A5-AE41-C73B-9BFD-5E393CDC9737}"/>
              </a:ext>
            </a:extLst>
          </p:cNvPr>
          <p:cNvSpPr txBox="1">
            <a:spLocks/>
          </p:cNvSpPr>
          <p:nvPr/>
        </p:nvSpPr>
        <p:spPr>
          <a:xfrm>
            <a:off x="313322" y="1721199"/>
            <a:ext cx="6264019" cy="275748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Logo and background progress</a:t>
            </a:r>
          </a:p>
        </p:txBody>
      </p:sp>
    </p:spTree>
    <p:extLst>
      <p:ext uri="{BB962C8B-B14F-4D97-AF65-F5344CB8AC3E}">
        <p14:creationId xmlns:p14="http://schemas.microsoft.com/office/powerpoint/2010/main" val="134365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7DD39-1B63-8F1B-C136-C6CFBBF5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6" y="1884658"/>
            <a:ext cx="2904318" cy="2904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1C9EE-1646-404E-1889-2D8F9781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56" y="1659126"/>
            <a:ext cx="3564287" cy="353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F44B7-9709-0A18-575F-DCE09248E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08" y="1976154"/>
            <a:ext cx="2905692" cy="29056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E8830C-439D-F2C9-8ECC-DA1F8883F08F}"/>
              </a:ext>
            </a:extLst>
          </p:cNvPr>
          <p:cNvSpPr txBox="1">
            <a:spLocks/>
          </p:cNvSpPr>
          <p:nvPr/>
        </p:nvSpPr>
        <p:spPr>
          <a:xfrm>
            <a:off x="1563338" y="193809"/>
            <a:ext cx="11139925" cy="128724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Initial designs of logo</a:t>
            </a:r>
          </a:p>
        </p:txBody>
      </p:sp>
    </p:spTree>
    <p:extLst>
      <p:ext uri="{BB962C8B-B14F-4D97-AF65-F5344CB8AC3E}">
        <p14:creationId xmlns:p14="http://schemas.microsoft.com/office/powerpoint/2010/main" val="183919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E8830C-439D-F2C9-8ECC-DA1F8883F08F}"/>
              </a:ext>
            </a:extLst>
          </p:cNvPr>
          <p:cNvSpPr txBox="1">
            <a:spLocks/>
          </p:cNvSpPr>
          <p:nvPr/>
        </p:nvSpPr>
        <p:spPr>
          <a:xfrm>
            <a:off x="2207915" y="0"/>
            <a:ext cx="11139925" cy="128724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Final decision of logo</a:t>
            </a:r>
          </a:p>
        </p:txBody>
      </p:sp>
      <p:pic>
        <p:nvPicPr>
          <p:cNvPr id="2" name="Picture 1" descr="A logo with hands and a flower&#10;&#10;Description automatically generated">
            <a:extLst>
              <a:ext uri="{FF2B5EF4-FFF2-40B4-BE49-F238E27FC236}">
                <a16:creationId xmlns:a16="http://schemas.microsoft.com/office/drawing/2014/main" id="{69AF7D0E-9D89-8E59-DE41-15E4F079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3409"/>
          <a:stretch/>
        </p:blipFill>
        <p:spPr>
          <a:xfrm>
            <a:off x="3579488" y="434725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436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E8830C-439D-F2C9-8ECC-DA1F8883F08F}"/>
              </a:ext>
            </a:extLst>
          </p:cNvPr>
          <p:cNvSpPr txBox="1">
            <a:spLocks/>
          </p:cNvSpPr>
          <p:nvPr/>
        </p:nvSpPr>
        <p:spPr>
          <a:xfrm>
            <a:off x="1385374" y="0"/>
            <a:ext cx="11139925" cy="128724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Background progression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74B83-24BF-4D54-0962-0616CC31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" y="1598359"/>
            <a:ext cx="3972393" cy="397239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9156A4D-821D-9120-DD00-C86873E44EF1}"/>
              </a:ext>
            </a:extLst>
          </p:cNvPr>
          <p:cNvSpPr/>
          <p:nvPr/>
        </p:nvSpPr>
        <p:spPr>
          <a:xfrm>
            <a:off x="4655563" y="3448658"/>
            <a:ext cx="1715433" cy="415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48FF9-F73D-4397-0A3E-D48464B9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66" y="1556776"/>
            <a:ext cx="4812778" cy="3744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C6062-D3E8-FCE9-276F-74499FD41225}"/>
              </a:ext>
            </a:extLst>
          </p:cNvPr>
          <p:cNvSpPr txBox="1"/>
          <p:nvPr/>
        </p:nvSpPr>
        <p:spPr>
          <a:xfrm>
            <a:off x="8631997" y="1598359"/>
            <a:ext cx="110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latin typeface="Consolas" panose="020B0609020204030204" pitchFamily="49" charset="0"/>
              </a:rPr>
              <a:t>#</a:t>
            </a:r>
            <a:r>
              <a:rPr lang="en-ZA" b="0" dirty="0">
                <a:effectLst/>
                <a:latin typeface="Consolas" panose="020B0609020204030204" pitchFamily="49" charset="0"/>
              </a:rPr>
              <a:t>92a48b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8A1B3-E349-7EAC-9528-CF6C7CA42FD4}"/>
              </a:ext>
            </a:extLst>
          </p:cNvPr>
          <p:cNvSpPr txBox="1"/>
          <p:nvPr/>
        </p:nvSpPr>
        <p:spPr>
          <a:xfrm>
            <a:off x="1341253" y="5570752"/>
            <a:ext cx="2151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0" dirty="0">
                <a:effectLst/>
                <a:latin typeface="+mj-lt"/>
              </a:rPr>
              <a:t>Initial choice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98699-4881-D70A-E8E4-D28F0AD4E1E9}"/>
              </a:ext>
            </a:extLst>
          </p:cNvPr>
          <p:cNvSpPr txBox="1"/>
          <p:nvPr/>
        </p:nvSpPr>
        <p:spPr>
          <a:xfrm>
            <a:off x="8107465" y="5342806"/>
            <a:ext cx="2151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0" dirty="0">
                <a:effectLst/>
                <a:latin typeface="+mj-lt"/>
              </a:rPr>
              <a:t>Final choice</a:t>
            </a:r>
          </a:p>
        </p:txBody>
      </p:sp>
    </p:spTree>
    <p:extLst>
      <p:ext uri="{BB962C8B-B14F-4D97-AF65-F5344CB8AC3E}">
        <p14:creationId xmlns:p14="http://schemas.microsoft.com/office/powerpoint/2010/main" val="325141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7F842C4E-1F01-BBFA-D10E-30064DB6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74" r="18384"/>
          <a:stretch/>
        </p:blipFill>
        <p:spPr>
          <a:xfrm>
            <a:off x="12222409" y="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1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B18C9-6D46-3FC1-C7F8-9412C6D49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584993"/>
            <a:ext cx="5624118" cy="3284538"/>
          </a:xfrm>
        </p:spPr>
        <p:txBody>
          <a:bodyPr anchor="b">
            <a:normAutofit/>
          </a:bodyPr>
          <a:lstStyle/>
          <a:p>
            <a:r>
              <a:rPr lang="en-ZA" dirty="0"/>
              <a:t>Our 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9A53-A51C-AEB8-20EC-E97B62AB2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045" y="3637360"/>
            <a:ext cx="5617794" cy="1150937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Empowering the Nation was established in 2018 and offers courses in Johannesburg. Hundreds of domestic workers and gardeners have been trained on both the six-month long Learnerships and six-week Short Skills Training Programs to empower themselves and can provide more marketable skills.</a:t>
            </a:r>
          </a:p>
          <a:p>
            <a:pPr>
              <a:lnSpc>
                <a:spcPct val="120000"/>
              </a:lnSpc>
            </a:pPr>
            <a:endParaRPr lang="en-ZA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7F842C4E-1F01-BBFA-D10E-30064DB6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74" r="18384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501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tack of brown luggage">
            <a:extLst>
              <a:ext uri="{FF2B5EF4-FFF2-40B4-BE49-F238E27FC236}">
                <a16:creationId xmlns:a16="http://schemas.microsoft.com/office/drawing/2014/main" id="{8750B63B-1706-B548-38AA-0132A8EF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30" r="16064"/>
          <a:stretch/>
        </p:blipFill>
        <p:spPr>
          <a:xfrm>
            <a:off x="7408280" y="7105347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501E9-2D4D-336F-A704-88747AB13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786" y="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ZA" dirty="0"/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EA204-0248-74B8-9008-F732C2AA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436" y="3429000"/>
            <a:ext cx="6215733" cy="3429000"/>
          </a:xfrm>
        </p:spPr>
        <p:txBody>
          <a:bodyPr anchor="t">
            <a:normAutofit/>
          </a:bodyPr>
          <a:lstStyle/>
          <a:p>
            <a:r>
              <a:rPr lang="en-US" sz="1800" dirty="0"/>
              <a:t>A local small- to mid-size enterprise (SME) would like to have a web page and mobile app developed to advertise their business, receive requests for information from potential customers as well as provide quotes to the potential customers for services requested. </a:t>
            </a:r>
            <a:endParaRPr lang="en-ZA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stack of brown luggage">
            <a:extLst>
              <a:ext uri="{FF2B5EF4-FFF2-40B4-BE49-F238E27FC236}">
                <a16:creationId xmlns:a16="http://schemas.microsoft.com/office/drawing/2014/main" id="{8750B63B-1706-B548-38AA-0132A8EF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30" r="16064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01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4FC23B9C-B345-D0A9-9B0E-6D0CF5C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3" r="15556"/>
          <a:stretch/>
        </p:blipFill>
        <p:spPr>
          <a:xfrm rot="7837676">
            <a:off x="11583447" y="5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5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3867B-1EFC-8E0E-26F3-26CF112E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ZA"/>
              <a:t>Empowering the 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02CA0-ECC8-81C1-D083-1FB3C85F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ZA"/>
              <a:t>By Molemo, Callon &amp; Ryan </a:t>
            </a:r>
            <a:endParaRPr lang="en-ZA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logo with hands and a flower&#10;&#10;Description automatically generated">
            <a:extLst>
              <a:ext uri="{FF2B5EF4-FFF2-40B4-BE49-F238E27FC236}">
                <a16:creationId xmlns:a16="http://schemas.microsoft.com/office/drawing/2014/main" id="{02BA2018-6DB2-2E8B-E381-26F5055D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340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6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4FC23B9C-B345-D0A9-9B0E-6D0CF5C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82" r="-1" b="1252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F94F63-41CD-716E-B916-B03052FC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21" y="3870285"/>
            <a:ext cx="384843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/>
              <a:t>Website screenshots</a:t>
            </a:r>
          </a:p>
        </p:txBody>
      </p:sp>
    </p:spTree>
    <p:extLst>
      <p:ext uri="{BB962C8B-B14F-4D97-AF65-F5344CB8AC3E}">
        <p14:creationId xmlns:p14="http://schemas.microsoft.com/office/powerpoint/2010/main" val="1568836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4845538-85A5-4157-BE6D-976B564C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64848" cy="5708284"/>
          </a:xfrm>
          <a:custGeom>
            <a:avLst/>
            <a:gdLst>
              <a:gd name="connsiteX0" fmla="*/ 1939599 w 6464848"/>
              <a:gd name="connsiteY0" fmla="*/ 0 h 5708284"/>
              <a:gd name="connsiteX1" fmla="*/ 5078323 w 6464848"/>
              <a:gd name="connsiteY1" fmla="*/ 0 h 5708284"/>
              <a:gd name="connsiteX2" fmla="*/ 5286467 w 6464848"/>
              <a:gd name="connsiteY2" fmla="*/ 139359 h 5708284"/>
              <a:gd name="connsiteX3" fmla="*/ 5689190 w 6464848"/>
              <a:gd name="connsiteY3" fmla="*/ 517331 h 5708284"/>
              <a:gd name="connsiteX4" fmla="*/ 6464848 w 6464848"/>
              <a:gd name="connsiteY4" fmla="*/ 2842085 h 5708284"/>
              <a:gd name="connsiteX5" fmla="*/ 6119335 w 6464848"/>
              <a:gd name="connsiteY5" fmla="*/ 3795490 h 5708284"/>
              <a:gd name="connsiteX6" fmla="*/ 5096353 w 6464848"/>
              <a:gd name="connsiteY6" fmla="*/ 4683250 h 5708284"/>
              <a:gd name="connsiteX7" fmla="*/ 4871434 w 6464848"/>
              <a:gd name="connsiteY7" fmla="*/ 4853070 h 5708284"/>
              <a:gd name="connsiteX8" fmla="*/ 3023272 w 6464848"/>
              <a:gd name="connsiteY8" fmla="*/ 5708284 h 5708284"/>
              <a:gd name="connsiteX9" fmla="*/ 588693 w 6464848"/>
              <a:gd name="connsiteY9" fmla="*/ 4318161 h 5708284"/>
              <a:gd name="connsiteX10" fmla="*/ 329237 w 6464848"/>
              <a:gd name="connsiteY10" fmla="*/ 3962527 h 5708284"/>
              <a:gd name="connsiteX11" fmla="*/ 13473 w 6464848"/>
              <a:gd name="connsiteY11" fmla="*/ 3512885 h 5708284"/>
              <a:gd name="connsiteX12" fmla="*/ 0 w 6464848"/>
              <a:gd name="connsiteY12" fmla="*/ 3488661 h 5708284"/>
              <a:gd name="connsiteX13" fmla="*/ 0 w 6464848"/>
              <a:gd name="connsiteY13" fmla="*/ 1908302 h 5708284"/>
              <a:gd name="connsiteX14" fmla="*/ 125440 w 6464848"/>
              <a:gd name="connsiteY14" fmla="*/ 1635411 h 5708284"/>
              <a:gd name="connsiteX15" fmla="*/ 983444 w 6464848"/>
              <a:gd name="connsiteY15" fmla="*/ 598555 h 5708284"/>
              <a:gd name="connsiteX16" fmla="*/ 1890797 w 6464848"/>
              <a:gd name="connsiteY16" fmla="*/ 20682 h 570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64848" h="5708284">
                <a:moveTo>
                  <a:pt x="1939599" y="0"/>
                </a:moveTo>
                <a:lnTo>
                  <a:pt x="5078323" y="0"/>
                </a:lnTo>
                <a:lnTo>
                  <a:pt x="5286467" y="139359"/>
                </a:lnTo>
                <a:cubicBezTo>
                  <a:pt x="5432233" y="249007"/>
                  <a:pt x="5566813" y="375259"/>
                  <a:pt x="5689190" y="517331"/>
                </a:cubicBezTo>
                <a:cubicBezTo>
                  <a:pt x="6189409" y="1098274"/>
                  <a:pt x="6464848" y="1923865"/>
                  <a:pt x="6464848" y="2842085"/>
                </a:cubicBezTo>
                <a:cubicBezTo>
                  <a:pt x="6464848" y="3208427"/>
                  <a:pt x="6358240" y="3502446"/>
                  <a:pt x="6119335" y="3795490"/>
                </a:cubicBezTo>
                <a:cubicBezTo>
                  <a:pt x="5869441" y="4102029"/>
                  <a:pt x="5493956" y="4384365"/>
                  <a:pt x="5096353" y="4683250"/>
                </a:cubicBezTo>
                <a:cubicBezTo>
                  <a:pt x="5022997" y="4738327"/>
                  <a:pt x="4947215" y="4795352"/>
                  <a:pt x="4871434" y="4853070"/>
                </a:cubicBezTo>
                <a:cubicBezTo>
                  <a:pt x="4193107" y="5369621"/>
                  <a:pt x="3698028" y="5708284"/>
                  <a:pt x="3023272" y="5708284"/>
                </a:cubicBezTo>
                <a:cubicBezTo>
                  <a:pt x="1995150" y="5708284"/>
                  <a:pt x="1267020" y="5292568"/>
                  <a:pt x="588693" y="4318161"/>
                </a:cubicBezTo>
                <a:cubicBezTo>
                  <a:pt x="499925" y="4190622"/>
                  <a:pt x="413153" y="4074629"/>
                  <a:pt x="329237" y="3962527"/>
                </a:cubicBezTo>
                <a:cubicBezTo>
                  <a:pt x="198813" y="3788223"/>
                  <a:pt x="93797" y="3645290"/>
                  <a:pt x="13473" y="3512885"/>
                </a:cubicBezTo>
                <a:lnTo>
                  <a:pt x="0" y="3488661"/>
                </a:lnTo>
                <a:lnTo>
                  <a:pt x="0" y="1908302"/>
                </a:lnTo>
                <a:lnTo>
                  <a:pt x="125440" y="1635411"/>
                </a:lnTo>
                <a:cubicBezTo>
                  <a:pt x="327382" y="1254186"/>
                  <a:pt x="616093" y="905232"/>
                  <a:pt x="983444" y="598555"/>
                </a:cubicBezTo>
                <a:cubicBezTo>
                  <a:pt x="1254246" y="372407"/>
                  <a:pt x="1563179" y="175989"/>
                  <a:pt x="1890797" y="20682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DFA90FA-6A55-434E-8B63-258E96C9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988" y="1550504"/>
            <a:ext cx="5553707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84051E-8C92-4AAF-0E2D-2FA3D52182F6}"/>
              </a:ext>
            </a:extLst>
          </p:cNvPr>
          <p:cNvGrpSpPr/>
          <p:nvPr/>
        </p:nvGrpSpPr>
        <p:grpSpPr>
          <a:xfrm>
            <a:off x="892530" y="885198"/>
            <a:ext cx="4418121" cy="4614254"/>
            <a:chOff x="154274" y="118834"/>
            <a:chExt cx="3957403" cy="45840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0CAA26-C79E-4BFA-AFA9-37B04EB30EC9}"/>
                </a:ext>
              </a:extLst>
            </p:cNvPr>
            <p:cNvGrpSpPr/>
            <p:nvPr/>
          </p:nvGrpSpPr>
          <p:grpSpPr>
            <a:xfrm>
              <a:off x="154274" y="118834"/>
              <a:ext cx="3957403" cy="3938714"/>
              <a:chOff x="224853" y="138612"/>
              <a:chExt cx="5153908" cy="48793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DB60ACA-665D-6AAE-ADEB-426F9FEB3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4853" y="138612"/>
                <a:ext cx="5153908" cy="243969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7883A8F-5093-306C-40D5-45B04BD8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853" y="2578309"/>
                <a:ext cx="5153908" cy="2439697"/>
              </a:xfrm>
              <a:prstGeom prst="rect">
                <a:avLst/>
              </a:prstGeom>
            </p:spPr>
          </p:pic>
        </p:grp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7E3DF5D-CEE4-EFE4-241A-B978EB5C628A}"/>
                </a:ext>
              </a:extLst>
            </p:cNvPr>
            <p:cNvSpPr txBox="1">
              <a:spLocks/>
            </p:cNvSpPr>
            <p:nvPr/>
          </p:nvSpPr>
          <p:spPr>
            <a:xfrm>
              <a:off x="1302739" y="4136966"/>
              <a:ext cx="1660471" cy="565915"/>
            </a:xfrm>
            <a:prstGeom prst="rect">
              <a:avLst/>
            </a:prstGeom>
          </p:spPr>
          <p:txBody>
            <a:bodyPr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30936">
                <a:lnSpc>
                  <a:spcPct val="120000"/>
                </a:lnSpc>
                <a:spcAft>
                  <a:spcPts val="600"/>
                </a:spcAft>
              </a:pPr>
              <a:r>
                <a:rPr lang="en-ZA" sz="2800" b="1" kern="1200" spc="103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Home</a:t>
              </a:r>
              <a:endParaRPr lang="en-ZA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99A4B8-0453-0363-EB70-A5904D3C5992}"/>
              </a:ext>
            </a:extLst>
          </p:cNvPr>
          <p:cNvGrpSpPr/>
          <p:nvPr/>
        </p:nvGrpSpPr>
        <p:grpSpPr>
          <a:xfrm>
            <a:off x="7336138" y="1149716"/>
            <a:ext cx="4633629" cy="5564071"/>
            <a:chOff x="4179130" y="118834"/>
            <a:chExt cx="3833737" cy="5299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92AC4-10AC-D769-D447-55A59C63C6C6}"/>
                </a:ext>
              </a:extLst>
            </p:cNvPr>
            <p:cNvGrpSpPr/>
            <p:nvPr/>
          </p:nvGrpSpPr>
          <p:grpSpPr>
            <a:xfrm>
              <a:off x="4179130" y="118834"/>
              <a:ext cx="3833737" cy="4887881"/>
              <a:chOff x="4246588" y="118834"/>
              <a:chExt cx="3957403" cy="5853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7F4D558-B248-BF16-5656-00C412D750AB}"/>
                  </a:ext>
                </a:extLst>
              </p:cNvPr>
              <p:cNvGrpSpPr/>
              <p:nvPr/>
            </p:nvGrpSpPr>
            <p:grpSpPr>
              <a:xfrm>
                <a:off x="4246588" y="118834"/>
                <a:ext cx="3957403" cy="3884422"/>
                <a:chOff x="4246588" y="118834"/>
                <a:chExt cx="3957403" cy="388442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76FA110-7299-261A-917F-0D6BC4DBE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6588" y="118834"/>
                  <a:ext cx="3957403" cy="1870503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BA61881-50C1-8EE7-C829-5851043FB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6588" y="1989337"/>
                  <a:ext cx="3957403" cy="201391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FE8D994-D4CF-E30F-FAFA-D61DE6A62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6589" y="4003256"/>
                <a:ext cx="3957402" cy="1969357"/>
              </a:xfrm>
              <a:prstGeom prst="rect">
                <a:avLst/>
              </a:prstGeom>
            </p:spPr>
          </p:pic>
        </p:grp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068AD17-0C13-4E6D-ADC0-A409C7C4BD7B}"/>
                </a:ext>
              </a:extLst>
            </p:cNvPr>
            <p:cNvSpPr txBox="1">
              <a:spLocks/>
            </p:cNvSpPr>
            <p:nvPr/>
          </p:nvSpPr>
          <p:spPr>
            <a:xfrm>
              <a:off x="5522224" y="4852200"/>
              <a:ext cx="1660471" cy="565915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539496">
                <a:lnSpc>
                  <a:spcPct val="120000"/>
                </a:lnSpc>
                <a:spcAft>
                  <a:spcPts val="600"/>
                </a:spcAft>
              </a:pPr>
              <a:r>
                <a:rPr lang="en-ZA" sz="2000" b="1" kern="1200" spc="89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About us</a:t>
              </a:r>
              <a:endParaRPr lang="en-Z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96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0EE21-5054-BE0C-FD21-D29D37F65C84}"/>
              </a:ext>
            </a:extLst>
          </p:cNvPr>
          <p:cNvGrpSpPr/>
          <p:nvPr/>
        </p:nvGrpSpPr>
        <p:grpSpPr>
          <a:xfrm>
            <a:off x="961732" y="676067"/>
            <a:ext cx="4463517" cy="5745707"/>
            <a:chOff x="8203990" y="118834"/>
            <a:chExt cx="3833737" cy="625883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D4A8AA-B9E9-2E4D-B774-A8C7E4F03DF3}"/>
                </a:ext>
              </a:extLst>
            </p:cNvPr>
            <p:cNvGrpSpPr/>
            <p:nvPr/>
          </p:nvGrpSpPr>
          <p:grpSpPr>
            <a:xfrm>
              <a:off x="8203990" y="118834"/>
              <a:ext cx="3833737" cy="4631593"/>
              <a:chOff x="8203990" y="118834"/>
              <a:chExt cx="3833737" cy="463159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8C3449-63F4-4335-287D-FDD55013A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03990" y="118834"/>
                <a:ext cx="3833736" cy="205977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74905B6-EF74-5C5B-3EAA-BC7EEFCA4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3990" y="2178609"/>
                <a:ext cx="3833736" cy="205977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7C1851E-37D3-6D31-E70D-0E3909056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3991" y="4184511"/>
                <a:ext cx="3833736" cy="565916"/>
              </a:xfrm>
              <a:prstGeom prst="rect">
                <a:avLst/>
              </a:prstGeom>
            </p:spPr>
          </p:pic>
        </p:grp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1E160EB-41F9-EC89-9639-5F7EAFFE6961}"/>
                </a:ext>
              </a:extLst>
            </p:cNvPr>
            <p:cNvSpPr txBox="1">
              <a:spLocks/>
            </p:cNvSpPr>
            <p:nvPr/>
          </p:nvSpPr>
          <p:spPr>
            <a:xfrm>
              <a:off x="9099500" y="4733263"/>
              <a:ext cx="2688706" cy="1644405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76656">
                <a:lnSpc>
                  <a:spcPct val="120000"/>
                </a:lnSpc>
                <a:spcAft>
                  <a:spcPts val="600"/>
                </a:spcAft>
              </a:pPr>
              <a:r>
                <a:rPr lang="en-ZA" sz="1700" b="1" kern="1200" spc="111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6-month course example</a:t>
              </a:r>
              <a:endParaRPr lang="en-ZA" sz="17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489DA0-243B-0893-0DFF-95369E8B025D}"/>
              </a:ext>
            </a:extLst>
          </p:cNvPr>
          <p:cNvGrpSpPr/>
          <p:nvPr/>
        </p:nvGrpSpPr>
        <p:grpSpPr>
          <a:xfrm>
            <a:off x="6479351" y="666903"/>
            <a:ext cx="5129807" cy="5691041"/>
            <a:chOff x="4531399" y="245710"/>
            <a:chExt cx="3833737" cy="51881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B9FBC0-05C2-E364-3D43-42954960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1399" y="245710"/>
              <a:ext cx="3833736" cy="20597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90724A-9DCA-D2A6-052E-088B3984C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399" y="2305485"/>
              <a:ext cx="3833736" cy="20597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48D90-CF4F-11DD-AB91-FE072E3B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1400" y="4313370"/>
              <a:ext cx="3833736" cy="370547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D0E5085-1B4A-FD5A-8082-C9835DA475FB}"/>
                </a:ext>
              </a:extLst>
            </p:cNvPr>
            <p:cNvSpPr txBox="1">
              <a:spLocks/>
            </p:cNvSpPr>
            <p:nvPr/>
          </p:nvSpPr>
          <p:spPr>
            <a:xfrm>
              <a:off x="5250146" y="3789452"/>
              <a:ext cx="2688706" cy="1644405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94944">
                <a:lnSpc>
                  <a:spcPct val="120000"/>
                </a:lnSpc>
                <a:spcAft>
                  <a:spcPts val="600"/>
                </a:spcAft>
              </a:pPr>
              <a:r>
                <a:rPr lang="en-ZA" sz="1700" b="1" kern="1200" spc="114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6-week course example</a:t>
              </a:r>
              <a:endParaRPr lang="en-ZA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4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BF79CB-0CDC-E0B6-2A98-DC23F5B6D2FE}"/>
              </a:ext>
            </a:extLst>
          </p:cNvPr>
          <p:cNvGrpSpPr/>
          <p:nvPr/>
        </p:nvGrpSpPr>
        <p:grpSpPr>
          <a:xfrm>
            <a:off x="1093610" y="1029048"/>
            <a:ext cx="9586321" cy="4799903"/>
            <a:chOff x="543247" y="118006"/>
            <a:chExt cx="11394518" cy="60322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D1BD67-39BE-DC86-425D-89B6D3F4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247" y="118006"/>
              <a:ext cx="5129806" cy="214550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0B20F4-7EC1-91B9-77A9-B8455031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47" y="2145509"/>
              <a:ext cx="5129806" cy="21455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7E1BBA-49CE-5D92-36F1-B6E85D6E3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6481"/>
            <a:stretch/>
          </p:blipFill>
          <p:spPr>
            <a:xfrm>
              <a:off x="543248" y="4291018"/>
              <a:ext cx="5129806" cy="18592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43FD04-1CC7-93E2-6582-159B30E4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5882" y="1496220"/>
              <a:ext cx="2334067" cy="15345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657595-8698-DEAA-234A-FAB81A0B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3698" y="535899"/>
              <a:ext cx="2334067" cy="17276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648F75-84A0-D271-6515-589AAAF2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2049" y="4817080"/>
              <a:ext cx="2334067" cy="1333174"/>
            </a:xfrm>
            <a:prstGeom prst="rect">
              <a:avLst/>
            </a:prstGeom>
          </p:spPr>
        </p:pic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3335FDD-336D-2E97-A600-BE580C4ACA01}"/>
                </a:ext>
              </a:extLst>
            </p:cNvPr>
            <p:cNvSpPr txBox="1">
              <a:spLocks/>
            </p:cNvSpPr>
            <p:nvPr/>
          </p:nvSpPr>
          <p:spPr>
            <a:xfrm>
              <a:off x="7965728" y="2785503"/>
              <a:ext cx="3130388" cy="1509589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08990">
                <a:lnSpc>
                  <a:spcPct val="120000"/>
                </a:lnSpc>
                <a:spcAft>
                  <a:spcPts val="540"/>
                </a:spcAft>
              </a:pPr>
              <a:r>
                <a:rPr lang="en-ZA" sz="2520" b="1" kern="1200" spc="1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Contact page</a:t>
              </a:r>
              <a:endParaRPr lang="en-Z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001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C62259-4F90-418D-908C-9127ACC5F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0839" y="370224"/>
            <a:ext cx="7203799" cy="603036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835FD4-D707-4178-B672-AC418F0BE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3467" y="143123"/>
            <a:ext cx="7778543" cy="648456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AEE08D-A745-4391-9073-9E99767E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4539" y="266074"/>
            <a:ext cx="7489662" cy="62521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26E228-CF1B-EA6B-0EC5-ED0CB3F32812}"/>
              </a:ext>
            </a:extLst>
          </p:cNvPr>
          <p:cNvGrpSpPr/>
          <p:nvPr/>
        </p:nvGrpSpPr>
        <p:grpSpPr>
          <a:xfrm>
            <a:off x="3967692" y="904056"/>
            <a:ext cx="4691163" cy="4394032"/>
            <a:chOff x="734518" y="469232"/>
            <a:chExt cx="3478515" cy="392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300BC1-5DFD-C5C2-4AEE-E1D564B4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518" y="469232"/>
              <a:ext cx="3359080" cy="161440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C1199-0F13-B1F2-1E43-0DEAEFBE0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866" y="2083634"/>
              <a:ext cx="3354732" cy="1614402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8961F15-5FBC-46E5-24A0-9EE667894BC1}"/>
                </a:ext>
              </a:extLst>
            </p:cNvPr>
            <p:cNvSpPr txBox="1">
              <a:spLocks/>
            </p:cNvSpPr>
            <p:nvPr/>
          </p:nvSpPr>
          <p:spPr>
            <a:xfrm>
              <a:off x="1579407" y="3190411"/>
              <a:ext cx="2633626" cy="1201191"/>
            </a:xfrm>
            <a:prstGeom prst="rect">
              <a:avLst/>
            </a:prstGeom>
          </p:spPr>
          <p:txBody>
            <a:bodyPr anchor="b">
              <a:normAutofit/>
            </a:bodyPr>
            <a:lstStyle>
              <a:lvl1pPr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3200" b="1" kern="1200" spc="1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505462">
                <a:lnSpc>
                  <a:spcPct val="120000"/>
                </a:lnSpc>
                <a:spcAft>
                  <a:spcPts val="448"/>
                </a:spcAft>
              </a:pPr>
              <a:r>
                <a:rPr lang="en-ZA" sz="2092" b="1" kern="1200" spc="83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rPr>
                <a:t>Calculation </a:t>
              </a:r>
              <a:endParaRPr lang="en-Z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63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4C7C-90D3-DE44-297B-C34306FDDA01}"/>
              </a:ext>
            </a:extLst>
          </p:cNvPr>
          <p:cNvSpPr txBox="1">
            <a:spLocks/>
          </p:cNvSpPr>
          <p:nvPr/>
        </p:nvSpPr>
        <p:spPr>
          <a:xfrm>
            <a:off x="2094301" y="969962"/>
            <a:ext cx="6264019" cy="275748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Website testing</a:t>
            </a:r>
          </a:p>
        </p:txBody>
      </p:sp>
    </p:spTree>
    <p:extLst>
      <p:ext uri="{BB962C8B-B14F-4D97-AF65-F5344CB8AC3E}">
        <p14:creationId xmlns:p14="http://schemas.microsoft.com/office/powerpoint/2010/main" val="257050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3" name="Picture 42" descr="Person watching empty phone">
            <a:extLst>
              <a:ext uri="{FF2B5EF4-FFF2-40B4-BE49-F238E27FC236}">
                <a16:creationId xmlns:a16="http://schemas.microsoft.com/office/drawing/2014/main" id="{2CCF5982-C4C6-843A-B876-F893E9A0B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86" r="9926" b="-1"/>
          <a:stretch/>
        </p:blipFill>
        <p:spPr>
          <a:xfrm>
            <a:off x="525378" y="0"/>
            <a:ext cx="319101" cy="434807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8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3" name="Picture 42" descr="Person watching empty phone">
            <a:extLst>
              <a:ext uri="{FF2B5EF4-FFF2-40B4-BE49-F238E27FC236}">
                <a16:creationId xmlns:a16="http://schemas.microsoft.com/office/drawing/2014/main" id="{2CCF5982-C4C6-843A-B876-F893E9A0B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CDC357-2DB3-B4E2-C46D-E440136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63" y="1685677"/>
            <a:ext cx="4181444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/>
              <a:t>Mobile app screenshots</a:t>
            </a:r>
          </a:p>
        </p:txBody>
      </p:sp>
    </p:spTree>
    <p:extLst>
      <p:ext uri="{BB962C8B-B14F-4D97-AF65-F5344CB8AC3E}">
        <p14:creationId xmlns:p14="http://schemas.microsoft.com/office/powerpoint/2010/main" val="596119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86BEC-D3ED-0E7F-E15C-89C6705E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31011">
            <a:off x="-776580" y="-1052746"/>
            <a:ext cx="1553160" cy="274895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EF988-0202-AA96-C34E-25E21B3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23616">
            <a:off x="4816134" y="-2638878"/>
            <a:ext cx="1566905" cy="274895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84A77-D91D-69FF-E352-7C9F1DEA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08747">
            <a:off x="11200972" y="-2373165"/>
            <a:ext cx="1520670" cy="2752344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85287-8B56-02AF-93FB-E21636F1A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2779">
            <a:off x="-619893" y="5927516"/>
            <a:ext cx="1534431" cy="2752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5031E-5FFF-3581-D65C-A0FE9959F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569875">
            <a:off x="6185339" y="6966353"/>
            <a:ext cx="1541312" cy="2752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72572-39F8-67B3-9B29-3362F8FF8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99077">
            <a:off x="11946757" y="5843429"/>
            <a:ext cx="1555073" cy="275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DDC34-6616-0E8E-8973-68161070A33E}"/>
              </a:ext>
            </a:extLst>
          </p:cNvPr>
          <p:cNvSpPr txBox="1">
            <a:spLocks/>
          </p:cNvSpPr>
          <p:nvPr/>
        </p:nvSpPr>
        <p:spPr>
          <a:xfrm>
            <a:off x="3133356" y="8867840"/>
            <a:ext cx="1853782" cy="569644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0936">
              <a:lnSpc>
                <a:spcPct val="120000"/>
              </a:lnSpc>
              <a:spcAft>
                <a:spcPts val="600"/>
              </a:spcAft>
            </a:pPr>
            <a:r>
              <a:rPr lang="en-ZA" sz="2800" b="1" kern="1200" spc="103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Home</a:t>
            </a:r>
            <a:endParaRPr lang="en-ZA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3686C5-2556-190F-0774-B4F38D2E700F}"/>
              </a:ext>
            </a:extLst>
          </p:cNvPr>
          <p:cNvSpPr txBox="1">
            <a:spLocks/>
          </p:cNvSpPr>
          <p:nvPr/>
        </p:nvSpPr>
        <p:spPr>
          <a:xfrm rot="8316840">
            <a:off x="11350701" y="1657186"/>
            <a:ext cx="2353887" cy="569644"/>
          </a:xfrm>
          <a:prstGeom prst="rect">
            <a:avLst/>
          </a:prstGeom>
        </p:spPr>
        <p:txBody>
          <a:bodyPr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0936">
              <a:lnSpc>
                <a:spcPct val="120000"/>
              </a:lnSpc>
              <a:spcAft>
                <a:spcPts val="600"/>
              </a:spcAft>
            </a:pPr>
            <a:r>
              <a:rPr lang="en-ZA" sz="2800" spc="103" dirty="0"/>
              <a:t>Example of course</a:t>
            </a:r>
            <a:endParaRPr lang="en-ZA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28BD9-2F75-FB5A-6496-697D1B5CE5EE}"/>
              </a:ext>
            </a:extLst>
          </p:cNvPr>
          <p:cNvSpPr txBox="1">
            <a:spLocks/>
          </p:cNvSpPr>
          <p:nvPr/>
        </p:nvSpPr>
        <p:spPr>
          <a:xfrm rot="7372038">
            <a:off x="-1501456" y="3313821"/>
            <a:ext cx="2633626" cy="12011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8990">
              <a:lnSpc>
                <a:spcPct val="120000"/>
              </a:lnSpc>
              <a:spcAft>
                <a:spcPts val="540"/>
              </a:spcAft>
            </a:pPr>
            <a:r>
              <a:rPr lang="en-ZA" sz="15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Contact</a:t>
            </a:r>
            <a:endParaRPr lang="en-ZA" sz="15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9AC6E2-24A4-3757-6363-7267E926A244}"/>
              </a:ext>
            </a:extLst>
          </p:cNvPr>
          <p:cNvSpPr txBox="1">
            <a:spLocks/>
          </p:cNvSpPr>
          <p:nvPr/>
        </p:nvSpPr>
        <p:spPr>
          <a:xfrm rot="10800000">
            <a:off x="2796332" y="9004034"/>
            <a:ext cx="4159663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b="1" kern="1200" spc="11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6-week course example</a:t>
            </a:r>
            <a:endParaRPr lang="en-ZA" sz="17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863509-6265-6776-5186-07E77A2C530E}"/>
              </a:ext>
            </a:extLst>
          </p:cNvPr>
          <p:cNvSpPr txBox="1">
            <a:spLocks/>
          </p:cNvSpPr>
          <p:nvPr/>
        </p:nvSpPr>
        <p:spPr>
          <a:xfrm rot="8296407">
            <a:off x="6043000" y="-1476802"/>
            <a:ext cx="3748750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b="1" kern="1200" spc="11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6-month course example</a:t>
            </a:r>
            <a:endParaRPr lang="en-ZA" sz="17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BBC9AF-F25C-566B-15C0-C1772AF2A4F4}"/>
              </a:ext>
            </a:extLst>
          </p:cNvPr>
          <p:cNvSpPr txBox="1">
            <a:spLocks/>
          </p:cNvSpPr>
          <p:nvPr/>
        </p:nvSpPr>
        <p:spPr>
          <a:xfrm rot="8626972">
            <a:off x="12368931" y="2742140"/>
            <a:ext cx="3748750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spc="111" dirty="0"/>
              <a:t>Registration &amp; calculation</a:t>
            </a:r>
            <a:endParaRPr lang="en-ZA" sz="1700" dirty="0"/>
          </a:p>
        </p:txBody>
      </p:sp>
    </p:spTree>
    <p:extLst>
      <p:ext uri="{BB962C8B-B14F-4D97-AF65-F5344CB8AC3E}">
        <p14:creationId xmlns:p14="http://schemas.microsoft.com/office/powerpoint/2010/main" val="39321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EF988-0202-AA96-C34E-25E21B39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547" y="112025"/>
            <a:ext cx="1566905" cy="274895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85287-8B56-02AF-93FB-E21636F1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65" y="3739704"/>
            <a:ext cx="1534431" cy="2752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5031E-5FFF-3581-D65C-A0FE9959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40" y="3619031"/>
            <a:ext cx="1541312" cy="2752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72572-39F8-67B3-9B29-3362F8FF8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195" y="3619031"/>
            <a:ext cx="1555073" cy="2752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B676D-C740-97DF-E1B4-10103ABD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634" y="111718"/>
            <a:ext cx="1574328" cy="2749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4749D-6EDF-46DD-33F3-F03622F21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72" y="111718"/>
            <a:ext cx="1585023" cy="272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6EFFA-1258-7ADF-2C5B-C1FA8B2BB95A}"/>
              </a:ext>
            </a:extLst>
          </p:cNvPr>
          <p:cNvSpPr txBox="1">
            <a:spLocks/>
          </p:cNvSpPr>
          <p:nvPr/>
        </p:nvSpPr>
        <p:spPr>
          <a:xfrm>
            <a:off x="1555697" y="2646795"/>
            <a:ext cx="1853782" cy="5696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0936">
              <a:lnSpc>
                <a:spcPct val="120000"/>
              </a:lnSpc>
              <a:spcAft>
                <a:spcPts val="600"/>
              </a:spcAft>
            </a:pPr>
            <a:r>
              <a:rPr lang="en-ZA" sz="1400" b="1" kern="1200" spc="103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Home</a:t>
            </a:r>
            <a:endParaRPr lang="en-ZA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97A82-D66E-148F-B53D-3430AF87D19C}"/>
              </a:ext>
            </a:extLst>
          </p:cNvPr>
          <p:cNvSpPr txBox="1">
            <a:spLocks/>
          </p:cNvSpPr>
          <p:nvPr/>
        </p:nvSpPr>
        <p:spPr>
          <a:xfrm>
            <a:off x="4975301" y="2667230"/>
            <a:ext cx="2353887" cy="569644"/>
          </a:xfrm>
          <a:prstGeom prst="rect">
            <a:avLst/>
          </a:prstGeom>
        </p:spPr>
        <p:txBody>
          <a:bodyPr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0936">
              <a:lnSpc>
                <a:spcPct val="120000"/>
              </a:lnSpc>
              <a:spcAft>
                <a:spcPts val="600"/>
              </a:spcAft>
            </a:pPr>
            <a:r>
              <a:rPr lang="en-ZA" sz="2800" spc="103" dirty="0"/>
              <a:t>Example of course</a:t>
            </a:r>
            <a:endParaRPr lang="en-ZA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164FE3-050B-7B82-76F8-A26C5B90A613}"/>
              </a:ext>
            </a:extLst>
          </p:cNvPr>
          <p:cNvSpPr txBox="1">
            <a:spLocks/>
          </p:cNvSpPr>
          <p:nvPr/>
        </p:nvSpPr>
        <p:spPr>
          <a:xfrm>
            <a:off x="9646455" y="2046199"/>
            <a:ext cx="2633626" cy="12011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8990">
              <a:lnSpc>
                <a:spcPct val="120000"/>
              </a:lnSpc>
              <a:spcAft>
                <a:spcPts val="540"/>
              </a:spcAft>
            </a:pPr>
            <a:r>
              <a:rPr lang="en-ZA" sz="15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Contact</a:t>
            </a:r>
            <a:endParaRPr lang="en-ZA" sz="15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5A0533-8336-7715-849B-4DC5CBAEEC5F}"/>
              </a:ext>
            </a:extLst>
          </p:cNvPr>
          <p:cNvSpPr txBox="1">
            <a:spLocks/>
          </p:cNvSpPr>
          <p:nvPr/>
        </p:nvSpPr>
        <p:spPr>
          <a:xfrm>
            <a:off x="311497" y="5342649"/>
            <a:ext cx="3748750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b="1" kern="1200" spc="11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6-month course example</a:t>
            </a:r>
            <a:endParaRPr lang="en-ZA" sz="17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5874C0-205F-7B59-1DCF-7629EDBB7D00}"/>
              </a:ext>
            </a:extLst>
          </p:cNvPr>
          <p:cNvSpPr txBox="1">
            <a:spLocks/>
          </p:cNvSpPr>
          <p:nvPr/>
        </p:nvSpPr>
        <p:spPr>
          <a:xfrm>
            <a:off x="4541456" y="5316921"/>
            <a:ext cx="4159663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b="1" kern="1200" spc="11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6-week course example</a:t>
            </a:r>
            <a:endParaRPr lang="en-ZA" sz="17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0BFCCE-9CED-292D-8593-AE23BF06FDE7}"/>
              </a:ext>
            </a:extLst>
          </p:cNvPr>
          <p:cNvSpPr txBox="1">
            <a:spLocks/>
          </p:cNvSpPr>
          <p:nvPr/>
        </p:nvSpPr>
        <p:spPr>
          <a:xfrm>
            <a:off x="8327508" y="5236693"/>
            <a:ext cx="3748750" cy="15095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76656">
              <a:lnSpc>
                <a:spcPct val="120000"/>
              </a:lnSpc>
              <a:spcAft>
                <a:spcPts val="600"/>
              </a:spcAft>
            </a:pPr>
            <a:r>
              <a:rPr lang="en-ZA" sz="1700" spc="111" dirty="0"/>
              <a:t>Registration &amp; calculation</a:t>
            </a:r>
            <a:endParaRPr lang="en-ZA" sz="1700" dirty="0"/>
          </a:p>
        </p:txBody>
      </p:sp>
    </p:spTree>
    <p:extLst>
      <p:ext uri="{BB962C8B-B14F-4D97-AF65-F5344CB8AC3E}">
        <p14:creationId xmlns:p14="http://schemas.microsoft.com/office/powerpoint/2010/main" val="122906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D965A962-E973-7F9E-5BC6-F7EE6FD2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08" r="9977" b="1"/>
          <a:stretch/>
        </p:blipFill>
        <p:spPr>
          <a:xfrm>
            <a:off x="-6017976" y="-9934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213842"/>
      </p:ext>
    </p:extLst>
  </p:cSld>
  <p:clrMapOvr>
    <a:masterClrMapping/>
  </p:clrMapOvr>
  <p:transition spd="slow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4C7C-90D3-DE44-297B-C34306FDDA01}"/>
              </a:ext>
            </a:extLst>
          </p:cNvPr>
          <p:cNvSpPr txBox="1">
            <a:spLocks/>
          </p:cNvSpPr>
          <p:nvPr/>
        </p:nvSpPr>
        <p:spPr>
          <a:xfrm>
            <a:off x="2348301" y="817562"/>
            <a:ext cx="6264019" cy="275748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App testing</a:t>
            </a:r>
          </a:p>
        </p:txBody>
      </p:sp>
    </p:spTree>
    <p:extLst>
      <p:ext uri="{BB962C8B-B14F-4D97-AF65-F5344CB8AC3E}">
        <p14:creationId xmlns:p14="http://schemas.microsoft.com/office/powerpoint/2010/main" val="332368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figma logo | Figma">
            <a:extLst>
              <a:ext uri="{FF2B5EF4-FFF2-40B4-BE49-F238E27FC236}">
                <a16:creationId xmlns:a16="http://schemas.microsoft.com/office/drawing/2014/main" id="{099910DB-B006-E962-7E97-732E6551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21020" b="2"/>
          <a:stretch/>
        </p:blipFill>
        <p:spPr bwMode="auto">
          <a:xfrm rot="13019126" flipH="1">
            <a:off x="2827000" y="2096750"/>
            <a:ext cx="153858" cy="209647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figma logo | Figma">
            <a:extLst>
              <a:ext uri="{FF2B5EF4-FFF2-40B4-BE49-F238E27FC236}">
                <a16:creationId xmlns:a16="http://schemas.microsoft.com/office/drawing/2014/main" id="{099910DB-B006-E962-7E97-732E6551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21020" b="2"/>
          <a:stretch/>
        </p:blipFill>
        <p:spPr bwMode="auto">
          <a:xfrm rot="7374611" flipH="1">
            <a:off x="429766" y="5938674"/>
            <a:ext cx="417575" cy="568988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9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3DF29-07AA-6849-1A69-0C401CDC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Figma screenshot (wireframes)</a:t>
            </a: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figma logo | Figma">
            <a:extLst>
              <a:ext uri="{FF2B5EF4-FFF2-40B4-BE49-F238E27FC236}">
                <a16:creationId xmlns:a16="http://schemas.microsoft.com/office/drawing/2014/main" id="{099910DB-B006-E962-7E97-732E6551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21020" b="2"/>
          <a:stretch/>
        </p:blipFill>
        <p:spPr bwMode="auto"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135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028ED9-F86A-3680-1687-BC79E829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232" y="-1246222"/>
            <a:ext cx="5446420" cy="139862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D41B6-B6EE-180A-CDA5-BC31E996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7" b="11256"/>
          <a:stretch/>
        </p:blipFill>
        <p:spPr>
          <a:xfrm>
            <a:off x="-430841" y="6967979"/>
            <a:ext cx="3655140" cy="4619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811E1-9ECD-9DD8-E499-03A9EF26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05" r="1345" b="4700"/>
          <a:stretch/>
        </p:blipFill>
        <p:spPr>
          <a:xfrm>
            <a:off x="8978082" y="6967980"/>
            <a:ext cx="3655140" cy="46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028ED9-F86A-3680-1687-BC79E829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68" y="0"/>
            <a:ext cx="5446420" cy="139862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D41B6-B6EE-180A-CDA5-BC31E996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7" b="11256"/>
          <a:stretch/>
        </p:blipFill>
        <p:spPr>
          <a:xfrm>
            <a:off x="2178764" y="1703422"/>
            <a:ext cx="3655140" cy="4619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811E1-9ECD-9DD8-E499-03A9EF26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05" r="1345" b="4700"/>
          <a:stretch/>
        </p:blipFill>
        <p:spPr>
          <a:xfrm>
            <a:off x="6815938" y="1703422"/>
            <a:ext cx="3655140" cy="46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 shot of a white circle&#10;&#10;Description automatically generated">
            <a:extLst>
              <a:ext uri="{FF2B5EF4-FFF2-40B4-BE49-F238E27FC236}">
                <a16:creationId xmlns:a16="http://schemas.microsoft.com/office/drawing/2014/main" id="{84FBF7B1-CD9B-962B-FA51-226DBC71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1935" y="-1895897"/>
            <a:ext cx="1744225" cy="3791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C70BF-D812-2352-3AD9-0777DE4E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0169" y="4049248"/>
            <a:ext cx="1906947" cy="3791795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6688643-5C30-82DE-2DB7-8E7BB8BB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31" y="-4005338"/>
            <a:ext cx="1763600" cy="3791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3968B-007F-2204-13AF-F73C91ED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92" y="-3806631"/>
            <a:ext cx="1836178" cy="37917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9E0BF6-2F97-4DD2-ABB0-87DF8C26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192" y="-4005339"/>
            <a:ext cx="1763600" cy="3791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41A6F-DFEF-EF58-5C65-0A02EEBC0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872" y="-3898567"/>
            <a:ext cx="1819427" cy="3791795"/>
          </a:xfrm>
          <a:prstGeom prst="rect">
            <a:avLst/>
          </a:prstGeom>
        </p:spPr>
      </p:pic>
      <p:pic>
        <p:nvPicPr>
          <p:cNvPr id="19" name="Picture 18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2FB9764B-BB0E-6530-8C4E-FE35FA9E7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257962" y="6166933"/>
            <a:ext cx="2068365" cy="447461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AC44FB5-903A-8A92-DA55-E146EC9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048" y="6265461"/>
            <a:ext cx="5446420" cy="139862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809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 shot of a white circle&#10;&#10;Description automatically generated">
            <a:extLst>
              <a:ext uri="{FF2B5EF4-FFF2-40B4-BE49-F238E27FC236}">
                <a16:creationId xmlns:a16="http://schemas.microsoft.com/office/drawing/2014/main" id="{84FBF7B1-CD9B-962B-FA51-226DBC71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0" y="152951"/>
            <a:ext cx="1744225" cy="3791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C70BF-D812-2352-3AD9-0777DE4E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11" y="2910113"/>
            <a:ext cx="1906947" cy="3791795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6688643-5C30-82DE-2DB7-8E7BB8BB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15" y="152951"/>
            <a:ext cx="1763600" cy="3791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3968B-007F-2204-13AF-F73C91EDA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819" y="638990"/>
            <a:ext cx="1836178" cy="37917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9E0BF6-2F97-4DD2-ABB0-87DF8C26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096" y="638991"/>
            <a:ext cx="1763600" cy="3791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41A6F-DFEF-EF58-5C65-0A02EEBC0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6239" y="2910112"/>
            <a:ext cx="1819427" cy="3791795"/>
          </a:xfrm>
          <a:prstGeom prst="rect">
            <a:avLst/>
          </a:prstGeom>
        </p:spPr>
      </p:pic>
      <p:pic>
        <p:nvPicPr>
          <p:cNvPr id="19" name="Picture 18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2FB9764B-BB0E-6530-8C4E-FE35FA9E7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83296" y="3379005"/>
            <a:ext cx="2068365" cy="447461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AC44FB5-903A-8A92-DA55-E146EC9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72" y="1454040"/>
            <a:ext cx="5446420" cy="139862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48134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Bright modern kitchen">
            <a:extLst>
              <a:ext uri="{FF2B5EF4-FFF2-40B4-BE49-F238E27FC236}">
                <a16:creationId xmlns:a16="http://schemas.microsoft.com/office/drawing/2014/main" id="{8F188EEB-EF72-BD77-26E9-67B4C74B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28" r="-1" b="-1"/>
          <a:stretch/>
        </p:blipFill>
        <p:spPr>
          <a:xfrm>
            <a:off x="-1219" y="10"/>
            <a:ext cx="12191695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48354" y="1494845"/>
            <a:ext cx="423154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41494-D09C-A48B-6CF7-1DEA3A6AB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1567" y="6410381"/>
            <a:ext cx="3555692" cy="2186393"/>
          </a:xfrm>
        </p:spPr>
        <p:txBody>
          <a:bodyPr anchor="b">
            <a:normAutofit/>
          </a:bodyPr>
          <a:lstStyle/>
          <a:p>
            <a:pPr algn="ctr"/>
            <a:r>
              <a:rPr lang="en-ZA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DF0CCBF-D7FD-451C-92EB-84C362B69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0901" y="1264257"/>
            <a:ext cx="4534335" cy="42353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logo with hands and a flower&#10;&#10;Description automatically generated">
            <a:extLst>
              <a:ext uri="{FF2B5EF4-FFF2-40B4-BE49-F238E27FC236}">
                <a16:creationId xmlns:a16="http://schemas.microsoft.com/office/drawing/2014/main" id="{CBBC9057-8E5D-FBB5-5EC4-F1675B7D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 b="4332"/>
          <a:stretch/>
        </p:blipFill>
        <p:spPr>
          <a:xfrm>
            <a:off x="11740263" y="-1861533"/>
            <a:ext cx="4117587" cy="3723066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B1B8EEB-4E8B-43EC-AB8F-F7E2CD968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0000">
            <a:off x="6516303" y="1122043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Bright modern kitchen">
            <a:extLst>
              <a:ext uri="{FF2B5EF4-FFF2-40B4-BE49-F238E27FC236}">
                <a16:creationId xmlns:a16="http://schemas.microsoft.com/office/drawing/2014/main" id="{8F188EEB-EF72-BD77-26E9-67B4C74B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28" r="-1" b="-1"/>
          <a:stretch/>
        </p:blipFill>
        <p:spPr>
          <a:xfrm>
            <a:off x="-1219" y="10"/>
            <a:ext cx="12191695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48354" y="1494845"/>
            <a:ext cx="423154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41494-D09C-A48B-6CF7-1DEA3A6AB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511" y="1872170"/>
            <a:ext cx="3555692" cy="2186393"/>
          </a:xfrm>
        </p:spPr>
        <p:txBody>
          <a:bodyPr anchor="b">
            <a:normAutofit/>
          </a:bodyPr>
          <a:lstStyle/>
          <a:p>
            <a:pPr algn="ctr"/>
            <a:r>
              <a:rPr lang="en-ZA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DF0CCBF-D7FD-451C-92EB-84C362B69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0901" y="1264257"/>
            <a:ext cx="4534335" cy="42353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logo with hands and a flower&#10;&#10;Description automatically generated">
            <a:extLst>
              <a:ext uri="{FF2B5EF4-FFF2-40B4-BE49-F238E27FC236}">
                <a16:creationId xmlns:a16="http://schemas.microsoft.com/office/drawing/2014/main" id="{CBBC9057-8E5D-FBB5-5EC4-F1675B7D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 b="4332"/>
          <a:stretch/>
        </p:blipFill>
        <p:spPr>
          <a:xfrm>
            <a:off x="6882275" y="1494845"/>
            <a:ext cx="4117587" cy="3723066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B1B8EEB-4E8B-43EC-AB8F-F7E2CD968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0000">
            <a:off x="6516303" y="1122043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88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D965A962-E973-7F9E-5BC6-F7EE6FD2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08" r="9977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FE2E2-4C0A-A2B3-5BD7-E7062186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344" y="136297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ZA" sz="6000" dirty="0"/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3449589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39BA-12C1-F01F-2C80-AEF19F07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2844" y="-1651765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Leader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D2C20A7-B6DD-1223-8A8E-1A976C544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13454"/>
          <a:stretch/>
        </p:blipFill>
        <p:spPr>
          <a:xfrm>
            <a:off x="12338337" y="-2718904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83E5F6-1DEE-EE99-C87F-3BA7B621528D}"/>
              </a:ext>
            </a:extLst>
          </p:cNvPr>
          <p:cNvSpPr txBox="1">
            <a:spLocks/>
          </p:cNvSpPr>
          <p:nvPr/>
        </p:nvSpPr>
        <p:spPr>
          <a:xfrm>
            <a:off x="-3899603" y="3666896"/>
            <a:ext cx="5274860" cy="3066706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Molemo</a:t>
            </a:r>
          </a:p>
        </p:txBody>
      </p:sp>
    </p:spTree>
    <p:extLst>
      <p:ext uri="{BB962C8B-B14F-4D97-AF65-F5344CB8AC3E}">
        <p14:creationId xmlns:p14="http://schemas.microsoft.com/office/powerpoint/2010/main" val="21196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39BA-12C1-F01F-2C80-AEF19F07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2" y="626740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Leader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8D2C20A7-B6DD-1223-8A8E-1A976C544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13454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83E5F6-1DEE-EE99-C87F-3BA7B621528D}"/>
              </a:ext>
            </a:extLst>
          </p:cNvPr>
          <p:cNvSpPr txBox="1">
            <a:spLocks/>
          </p:cNvSpPr>
          <p:nvPr/>
        </p:nvSpPr>
        <p:spPr>
          <a:xfrm>
            <a:off x="1048177" y="1253480"/>
            <a:ext cx="5274860" cy="3066706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Molemo</a:t>
            </a:r>
          </a:p>
        </p:txBody>
      </p:sp>
    </p:spTree>
    <p:extLst>
      <p:ext uri="{BB962C8B-B14F-4D97-AF65-F5344CB8AC3E}">
        <p14:creationId xmlns:p14="http://schemas.microsoft.com/office/powerpoint/2010/main" val="144149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39BA-12C1-F01F-2C80-AEF19F07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09699" y="798513"/>
            <a:ext cx="6264019" cy="2757487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5400" dirty="0"/>
              <a:t>Project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666AC1-B847-3E1A-76F8-B982AC32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7076" y="6645275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4000" b="0" dirty="0" err="1"/>
              <a:t>Callon</a:t>
            </a:r>
            <a:endParaRPr lang="en-US" sz="4000" b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person with curly hair&#10;&#10;Description automatically generated">
            <a:extLst>
              <a:ext uri="{FF2B5EF4-FFF2-40B4-BE49-F238E27FC236}">
                <a16:creationId xmlns:a16="http://schemas.microsoft.com/office/drawing/2014/main" id="{74AB4192-90F7-436D-3E95-8C64DA6BF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9" b="1"/>
          <a:stretch/>
        </p:blipFill>
        <p:spPr>
          <a:xfrm>
            <a:off x="10351769" y="-685799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35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39BA-12C1-F01F-2C80-AEF19F07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01" y="1147762"/>
            <a:ext cx="6264019" cy="2757487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5400" dirty="0"/>
              <a:t>Project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666AC1-B847-3E1A-76F8-B982AC32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507" y="3556000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4000" b="0" dirty="0" err="1"/>
              <a:t>Callon</a:t>
            </a:r>
            <a:endParaRPr lang="en-US" sz="4000" b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person with curly hair&#10;&#10;Description automatically generated">
            <a:extLst>
              <a:ext uri="{FF2B5EF4-FFF2-40B4-BE49-F238E27FC236}">
                <a16:creationId xmlns:a16="http://schemas.microsoft.com/office/drawing/2014/main" id="{74AB4192-90F7-436D-3E95-8C64DA6BF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9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6873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in a black shirt and tie&#10;&#10;Description automatically generated">
            <a:extLst>
              <a:ext uri="{FF2B5EF4-FFF2-40B4-BE49-F238E27FC236}">
                <a16:creationId xmlns:a16="http://schemas.microsoft.com/office/drawing/2014/main" id="{32404137-73B7-B7C9-A518-1FC4CF3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1" r="1" b="30582"/>
          <a:stretch/>
        </p:blipFill>
        <p:spPr>
          <a:xfrm>
            <a:off x="13781062" y="-407669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18BD60-F095-85C4-35F1-4FF8B5DEA8CE}"/>
              </a:ext>
            </a:extLst>
          </p:cNvPr>
          <p:cNvSpPr txBox="1">
            <a:spLocks/>
          </p:cNvSpPr>
          <p:nvPr/>
        </p:nvSpPr>
        <p:spPr>
          <a:xfrm>
            <a:off x="2348301" y="-3106737"/>
            <a:ext cx="6264019" cy="275748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manager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2B3E885-261A-A62E-891F-5483D63C1105}"/>
              </a:ext>
            </a:extLst>
          </p:cNvPr>
          <p:cNvSpPr txBox="1">
            <a:spLocks/>
          </p:cNvSpPr>
          <p:nvPr/>
        </p:nvSpPr>
        <p:spPr>
          <a:xfrm>
            <a:off x="1190119" y="7207250"/>
            <a:ext cx="5271804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Ryan</a:t>
            </a:r>
          </a:p>
        </p:txBody>
      </p:sp>
    </p:spTree>
    <p:extLst>
      <p:ext uri="{BB962C8B-B14F-4D97-AF65-F5344CB8AC3E}">
        <p14:creationId xmlns:p14="http://schemas.microsoft.com/office/powerpoint/2010/main" val="128213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118f935-e468-4671-9cce-ac3404a266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25D6ECEE275149976CA16349575D24" ma:contentTypeVersion="13" ma:contentTypeDescription="Create a new document." ma:contentTypeScope="" ma:versionID="9fdfbf939899416e6d0880ee716ab740">
  <xsd:schema xmlns:xsd="http://www.w3.org/2001/XMLSchema" xmlns:xs="http://www.w3.org/2001/XMLSchema" xmlns:p="http://schemas.microsoft.com/office/2006/metadata/properties" xmlns:ns3="1118f935-e468-4671-9cce-ac3404a26679" xmlns:ns4="83d489e9-5902-4731-860f-56e696c18e1c" targetNamespace="http://schemas.microsoft.com/office/2006/metadata/properties" ma:root="true" ma:fieldsID="d46e53a3c1f2958dc72290f61688ad21" ns3:_="" ns4:_="">
    <xsd:import namespace="1118f935-e468-4671-9cce-ac3404a26679"/>
    <xsd:import namespace="83d489e9-5902-4731-860f-56e696c18e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8f935-e468-4671-9cce-ac3404a266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489e9-5902-4731-860f-56e696c18e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ABEF6D-A32B-471A-A147-B7D743201FEE}">
  <ds:schemaRefs>
    <ds:schemaRef ds:uri="http://schemas.microsoft.com/office/2006/documentManagement/types"/>
    <ds:schemaRef ds:uri="http://purl.org/dc/dcmitype/"/>
    <ds:schemaRef ds:uri="83d489e9-5902-4731-860f-56e696c18e1c"/>
    <ds:schemaRef ds:uri="http://www.w3.org/XML/1998/namespace"/>
    <ds:schemaRef ds:uri="http://purl.org/dc/terms/"/>
    <ds:schemaRef ds:uri="http://schemas.microsoft.com/office/2006/metadata/properties"/>
    <ds:schemaRef ds:uri="1118f935-e468-4671-9cce-ac3404a26679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CD9AB35-7A6E-42B3-AC7F-1EB7AD5CC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CAD633-F0F7-462A-9D67-B024990D29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18f935-e468-4671-9cce-ac3404a26679"/>
    <ds:schemaRef ds:uri="83d489e9-5902-4731-860f-56e696c18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203</Words>
  <Application>Microsoft Office PowerPoint</Application>
  <PresentationFormat>Widescreen</PresentationFormat>
  <Paragraphs>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Meiryo</vt:lpstr>
      <vt:lpstr>Consolas</vt:lpstr>
      <vt:lpstr>Corbel</vt:lpstr>
      <vt:lpstr>SketchLinesVTI</vt:lpstr>
      <vt:lpstr>PowerPoint Presentation</vt:lpstr>
      <vt:lpstr>Empowering the nation</vt:lpstr>
      <vt:lpstr>PowerPoint Presentation</vt:lpstr>
      <vt:lpstr>Members</vt:lpstr>
      <vt:lpstr>Leader</vt:lpstr>
      <vt:lpstr>Leader</vt:lpstr>
      <vt:lpstr>Project manager</vt:lpstr>
      <vt:lpstr>Project manager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purpose</vt:lpstr>
      <vt:lpstr>PowerPoint Presentation</vt:lpstr>
      <vt:lpstr>Business case</vt:lpstr>
      <vt:lpstr>PowerPoint Presentation</vt:lpstr>
      <vt:lpstr>Website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app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Figma screenshot (wireframes)</vt:lpstr>
      <vt:lpstr>Website</vt:lpstr>
      <vt:lpstr>Website</vt:lpstr>
      <vt:lpstr>App</vt:lpstr>
      <vt:lpstr>App</vt:lpstr>
      <vt:lpstr>THANK YOU!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Keong Ho Hip</dc:creator>
  <cp:lastModifiedBy>Ryan Keong Ho Hip</cp:lastModifiedBy>
  <cp:revision>5</cp:revision>
  <dcterms:created xsi:type="dcterms:W3CDTF">2024-09-16T18:42:41Z</dcterms:created>
  <dcterms:modified xsi:type="dcterms:W3CDTF">2024-10-17T08:53:04Z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0x0101009425D6ECEE275149976CA16349575D24</vt:lpwstr>
  </property>
</Properties>
</file>